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6858000" cy="9906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8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44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3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02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27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96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42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92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82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124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17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64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AF278-0F2D-4963-B75D-BDB5B2DC1181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DC333-F49C-45B4-9704-9C1BD2720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29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メモ 7">
            <a:extLst>
              <a:ext uri="{FF2B5EF4-FFF2-40B4-BE49-F238E27FC236}">
                <a16:creationId xmlns:a16="http://schemas.microsoft.com/office/drawing/2014/main" id="{49AEE82E-6D24-E46E-58D6-70BE921C2CD0}"/>
              </a:ext>
            </a:extLst>
          </p:cNvPr>
          <p:cNvSpPr/>
          <p:nvPr/>
        </p:nvSpPr>
        <p:spPr>
          <a:xfrm>
            <a:off x="-830751" y="49211"/>
            <a:ext cx="6653719" cy="469348"/>
          </a:xfrm>
          <a:prstGeom prst="foldedCorner">
            <a:avLst>
              <a:gd name="adj" fmla="val 33871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20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夏のボランティア体験全体の流れ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2F051D8-8AFD-5E6F-A88C-B309C38D4C8F}"/>
              </a:ext>
            </a:extLst>
          </p:cNvPr>
          <p:cNvSpPr/>
          <p:nvPr/>
        </p:nvSpPr>
        <p:spPr>
          <a:xfrm>
            <a:off x="-18709" y="1129739"/>
            <a:ext cx="6840000" cy="54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BD7AB1B-CD40-9639-DE99-9018FFD2182F}"/>
              </a:ext>
            </a:extLst>
          </p:cNvPr>
          <p:cNvSpPr/>
          <p:nvPr/>
        </p:nvSpPr>
        <p:spPr>
          <a:xfrm>
            <a:off x="62719" y="1278917"/>
            <a:ext cx="730199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l"/>
            <a:r>
              <a:rPr kumimoji="1" lang="ja-JP" altLang="en-US" sz="16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★</a:t>
            </a:r>
            <a:r>
              <a:rPr kumimoji="1" lang="en-US" altLang="ja-JP" sz="16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【</a:t>
            </a:r>
            <a:r>
              <a:rPr kumimoji="1" lang="ja-JP" altLang="en-US" sz="16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４月～５月</a:t>
            </a:r>
            <a:r>
              <a:rPr kumimoji="1" lang="en-US" altLang="ja-JP" sz="16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】</a:t>
            </a:r>
            <a:r>
              <a:rPr kumimoji="1" lang="ja-JP" altLang="en-US" sz="16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当センターへ受け入れ調査票のご提出ください。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7630C64-9748-616B-A174-2D8E10E49E25}"/>
              </a:ext>
            </a:extLst>
          </p:cNvPr>
          <p:cNvSpPr/>
          <p:nvPr/>
        </p:nvSpPr>
        <p:spPr>
          <a:xfrm>
            <a:off x="9000" y="2110574"/>
            <a:ext cx="6840000" cy="54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58855F-29C4-8A64-FDB4-8F95A9EE6C7C}"/>
              </a:ext>
            </a:extLst>
          </p:cNvPr>
          <p:cNvSpPr/>
          <p:nvPr/>
        </p:nvSpPr>
        <p:spPr>
          <a:xfrm>
            <a:off x="280560" y="2238837"/>
            <a:ext cx="654538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l"/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【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６月～８月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】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体験先施設・団体を当センターＨＰで掲載します。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D687873-37C3-8AE4-9898-8909BEBCE1BF}"/>
              </a:ext>
            </a:extLst>
          </p:cNvPr>
          <p:cNvSpPr/>
          <p:nvPr/>
        </p:nvSpPr>
        <p:spPr>
          <a:xfrm>
            <a:off x="30658" y="3121233"/>
            <a:ext cx="6840000" cy="8092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AEBA7EB-1F78-DA1A-F3F2-11109A5B85AB}"/>
              </a:ext>
            </a:extLst>
          </p:cNvPr>
          <p:cNvSpPr/>
          <p:nvPr/>
        </p:nvSpPr>
        <p:spPr>
          <a:xfrm>
            <a:off x="307269" y="3272154"/>
            <a:ext cx="59298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l"/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【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７月～８月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】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体験希望者が当センター主催の説明会に参加。</a:t>
            </a:r>
            <a:endParaRPr kumimoji="1" lang="en-US" altLang="ja-JP" sz="16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lvl="0" algn="l"/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                          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この際にボランティア保険にも加入します。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3BAC14-F810-4013-A973-33ECAD9E91FC}"/>
              </a:ext>
            </a:extLst>
          </p:cNvPr>
          <p:cNvSpPr/>
          <p:nvPr/>
        </p:nvSpPr>
        <p:spPr>
          <a:xfrm>
            <a:off x="9000" y="4384249"/>
            <a:ext cx="6840000" cy="9795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C943BFF-134C-F0E7-3BCE-919686613D3D}"/>
              </a:ext>
            </a:extLst>
          </p:cNvPr>
          <p:cNvSpPr/>
          <p:nvPr/>
        </p:nvSpPr>
        <p:spPr>
          <a:xfrm>
            <a:off x="132319" y="4462526"/>
            <a:ext cx="675915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l"/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★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【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７月～８月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】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随時当センターから体験先へメール（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※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）にて</a:t>
            </a:r>
            <a:endParaRPr kumimoji="1" lang="en-US" altLang="ja-JP" sz="16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lvl="0" algn="l"/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体験希望者の情報提供をいたします。届きましたら、ご確認ください。</a:t>
            </a:r>
            <a:endParaRPr kumimoji="1" lang="en-US" altLang="ja-JP" sz="16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</a:t>
            </a:r>
            <a:r>
              <a:rPr kumimoji="1" lang="en-US" altLang="ja-JP" sz="1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※</a:t>
            </a:r>
            <a:r>
              <a:rPr kumimoji="1" lang="ja-JP" altLang="en-US" sz="1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メール対応ができない場合は</a:t>
            </a:r>
            <a:r>
              <a:rPr kumimoji="1" lang="en-US" altLang="ja-JP" sz="1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FAX</a:t>
            </a:r>
            <a:r>
              <a:rPr kumimoji="1" lang="ja-JP" altLang="en-US" sz="1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にて情報提供いたします。</a:t>
            </a:r>
          </a:p>
          <a:p>
            <a:pPr lvl="0" algn="l"/>
            <a:endParaRPr kumimoji="1" lang="ja-JP" altLang="en-US" sz="16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5EFA573-8379-1B3E-97BE-18FE363BCB8A}"/>
              </a:ext>
            </a:extLst>
          </p:cNvPr>
          <p:cNvSpPr/>
          <p:nvPr/>
        </p:nvSpPr>
        <p:spPr>
          <a:xfrm>
            <a:off x="-18709" y="5839275"/>
            <a:ext cx="6840000" cy="11250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F8FD300-B74A-41FD-CD0D-ED7A3AB8DDBB}"/>
              </a:ext>
            </a:extLst>
          </p:cNvPr>
          <p:cNvSpPr/>
          <p:nvPr/>
        </p:nvSpPr>
        <p:spPr>
          <a:xfrm>
            <a:off x="135158" y="5937244"/>
            <a:ext cx="663835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l"/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★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【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７月～８月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】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体験希望者より体験先へ電話いたします。</a:t>
            </a:r>
            <a:endParaRPr kumimoji="1" lang="en-US" altLang="ja-JP" sz="16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lvl="0" algn="l"/>
            <a:r>
              <a:rPr kumimoji="1" lang="ja-JP" altLang="en-US" sz="1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挨拶および持ち物等の確認です。詳細は“夏のボランティア体験について“参照</a:t>
            </a:r>
            <a:endParaRPr kumimoji="1" lang="en-US" altLang="ja-JP" sz="14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r>
              <a:rPr kumimoji="1" lang="ja-JP" altLang="en-US" sz="1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</a:t>
            </a:r>
            <a:r>
              <a:rPr kumimoji="1" lang="en-US" altLang="ja-JP" sz="1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※</a:t>
            </a:r>
            <a:r>
              <a:rPr kumimoji="1" lang="ja-JP" altLang="en-US" sz="1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情報提供から１週間以内に電話をするよう案内いたします。</a:t>
            </a:r>
            <a:endParaRPr kumimoji="1" lang="en-US" altLang="ja-JP" sz="12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r>
              <a:rPr kumimoji="1" lang="ja-JP" altLang="en-US" sz="1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　電話がない場合は当センターまでお知らせください。</a:t>
            </a:r>
          </a:p>
          <a:p>
            <a:pPr lvl="0" algn="l"/>
            <a:endParaRPr kumimoji="1" lang="en-US" altLang="ja-JP" sz="14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lvl="0" algn="l"/>
            <a:r>
              <a:rPr kumimoji="1" lang="ja-JP" altLang="en-US" sz="1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6D5BE89-56D3-57E6-C91A-8513225086F6}"/>
              </a:ext>
            </a:extLst>
          </p:cNvPr>
          <p:cNvSpPr/>
          <p:nvPr/>
        </p:nvSpPr>
        <p:spPr>
          <a:xfrm>
            <a:off x="0" y="7368186"/>
            <a:ext cx="6840000" cy="54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DB5D3AD-845C-35CA-6682-E4F7205E968A}"/>
              </a:ext>
            </a:extLst>
          </p:cNvPr>
          <p:cNvSpPr/>
          <p:nvPr/>
        </p:nvSpPr>
        <p:spPr>
          <a:xfrm>
            <a:off x="177165" y="7459298"/>
            <a:ext cx="654698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l"/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☆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【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７月～８月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】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オリエンテーションの実施。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※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該当施設・団体のみ</a:t>
            </a:r>
          </a:p>
          <a:p>
            <a:pPr lvl="0" algn="l"/>
            <a:endParaRPr kumimoji="1" lang="en-US" altLang="ja-JP" sz="14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lvl="0" algn="l"/>
            <a:r>
              <a:rPr kumimoji="1" lang="ja-JP" altLang="en-US" sz="1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AFE0DDA-43DB-F27A-6241-F370F201DD19}"/>
              </a:ext>
            </a:extLst>
          </p:cNvPr>
          <p:cNvSpPr/>
          <p:nvPr/>
        </p:nvSpPr>
        <p:spPr>
          <a:xfrm>
            <a:off x="51474" y="8342585"/>
            <a:ext cx="6840000" cy="54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79FFC3A-9DC9-F7C0-A43A-373793B47C46}"/>
              </a:ext>
            </a:extLst>
          </p:cNvPr>
          <p:cNvSpPr/>
          <p:nvPr/>
        </p:nvSpPr>
        <p:spPr>
          <a:xfrm>
            <a:off x="177165" y="8497864"/>
            <a:ext cx="428835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l"/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★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【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７月～８月</a:t>
            </a:r>
            <a:r>
              <a:rPr kumimoji="1" lang="en-US" altLang="ja-JP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】</a:t>
            </a:r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夏のボランティア体験実施</a:t>
            </a:r>
          </a:p>
          <a:p>
            <a:pPr lvl="0" algn="l"/>
            <a:endParaRPr kumimoji="1" lang="en-US" altLang="ja-JP" sz="14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lvl="0" algn="l"/>
            <a:r>
              <a:rPr kumimoji="1" lang="ja-JP" altLang="en-US" sz="1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1E5804F-6101-32B5-5E36-8EF00FC2B610}"/>
              </a:ext>
            </a:extLst>
          </p:cNvPr>
          <p:cNvSpPr/>
          <p:nvPr/>
        </p:nvSpPr>
        <p:spPr>
          <a:xfrm>
            <a:off x="0" y="9300646"/>
            <a:ext cx="6840000" cy="54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52EB978-5E2B-2889-1DC8-4C650048BE41}"/>
              </a:ext>
            </a:extLst>
          </p:cNvPr>
          <p:cNvSpPr/>
          <p:nvPr/>
        </p:nvSpPr>
        <p:spPr>
          <a:xfrm>
            <a:off x="403968" y="9429345"/>
            <a:ext cx="613501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l"/>
            <a:r>
              <a:rPr kumimoji="1" lang="ja-JP" altLang="en-US" sz="16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体験後、体験者は当センターへ夏のボランティア体験感想文提出</a:t>
            </a:r>
          </a:p>
          <a:p>
            <a:pPr lvl="0" algn="l"/>
            <a:endParaRPr kumimoji="1" lang="en-US" altLang="ja-JP" sz="1400" b="1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lvl="0" algn="l"/>
            <a:r>
              <a:rPr kumimoji="1" lang="ja-JP" altLang="en-US" sz="1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651BAC4-9FF9-EB70-DBA9-AEB742D23C72}"/>
              </a:ext>
            </a:extLst>
          </p:cNvPr>
          <p:cNvSpPr/>
          <p:nvPr/>
        </p:nvSpPr>
        <p:spPr>
          <a:xfrm>
            <a:off x="2077585" y="671233"/>
            <a:ext cx="489204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☆マークが主に施設・団体様に</a:t>
            </a:r>
            <a:r>
              <a:rPr lang="ja-JP" alt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ご対応いただくところです。</a:t>
            </a:r>
          </a:p>
        </p:txBody>
      </p:sp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0BC64B1D-F0F8-AAFD-4CA9-DFEC4DEC2031}"/>
              </a:ext>
            </a:extLst>
          </p:cNvPr>
          <p:cNvSpPr/>
          <p:nvPr/>
        </p:nvSpPr>
        <p:spPr>
          <a:xfrm flipV="1">
            <a:off x="3272183" y="1716719"/>
            <a:ext cx="398584" cy="3600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二等辺三角形 23">
            <a:extLst>
              <a:ext uri="{FF2B5EF4-FFF2-40B4-BE49-F238E27FC236}">
                <a16:creationId xmlns:a16="http://schemas.microsoft.com/office/drawing/2014/main" id="{338C40CF-609A-475C-D35C-61AA8B4A6D9A}"/>
              </a:ext>
            </a:extLst>
          </p:cNvPr>
          <p:cNvSpPr/>
          <p:nvPr/>
        </p:nvSpPr>
        <p:spPr>
          <a:xfrm flipV="1">
            <a:off x="3227200" y="3972792"/>
            <a:ext cx="398584" cy="3600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二等辺三角形 24">
            <a:extLst>
              <a:ext uri="{FF2B5EF4-FFF2-40B4-BE49-F238E27FC236}">
                <a16:creationId xmlns:a16="http://schemas.microsoft.com/office/drawing/2014/main" id="{E77D0560-7F31-0D95-4454-9A77628BFF34}"/>
              </a:ext>
            </a:extLst>
          </p:cNvPr>
          <p:cNvSpPr/>
          <p:nvPr/>
        </p:nvSpPr>
        <p:spPr>
          <a:xfrm flipV="1">
            <a:off x="3211610" y="2704329"/>
            <a:ext cx="398584" cy="3600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C48401F3-8266-10B7-59EF-B37A3B24F749}"/>
              </a:ext>
            </a:extLst>
          </p:cNvPr>
          <p:cNvSpPr/>
          <p:nvPr/>
        </p:nvSpPr>
        <p:spPr>
          <a:xfrm flipV="1">
            <a:off x="-1030043" y="6354679"/>
            <a:ext cx="398584" cy="3600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89F6D130-40D4-B6D4-993D-B7E2BFDBF7FA}"/>
              </a:ext>
            </a:extLst>
          </p:cNvPr>
          <p:cNvSpPr/>
          <p:nvPr/>
        </p:nvSpPr>
        <p:spPr>
          <a:xfrm flipV="1">
            <a:off x="3230550" y="5405032"/>
            <a:ext cx="398584" cy="3600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二等辺三角形 27">
            <a:extLst>
              <a:ext uri="{FF2B5EF4-FFF2-40B4-BE49-F238E27FC236}">
                <a16:creationId xmlns:a16="http://schemas.microsoft.com/office/drawing/2014/main" id="{0C202BBC-98FB-3561-D5CC-2477F494A560}"/>
              </a:ext>
            </a:extLst>
          </p:cNvPr>
          <p:cNvSpPr/>
          <p:nvPr/>
        </p:nvSpPr>
        <p:spPr>
          <a:xfrm flipV="1">
            <a:off x="3238709" y="6983019"/>
            <a:ext cx="398584" cy="3600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二等辺三角形 28">
            <a:extLst>
              <a:ext uri="{FF2B5EF4-FFF2-40B4-BE49-F238E27FC236}">
                <a16:creationId xmlns:a16="http://schemas.microsoft.com/office/drawing/2014/main" id="{45B53BA1-962A-9C01-1C2F-91E7C6A9A72A}"/>
              </a:ext>
            </a:extLst>
          </p:cNvPr>
          <p:cNvSpPr/>
          <p:nvPr/>
        </p:nvSpPr>
        <p:spPr>
          <a:xfrm flipV="1">
            <a:off x="3272182" y="7942041"/>
            <a:ext cx="398584" cy="3600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C943AFF3-49D0-3DD5-C906-559184A79A5B}"/>
              </a:ext>
            </a:extLst>
          </p:cNvPr>
          <p:cNvSpPr/>
          <p:nvPr/>
        </p:nvSpPr>
        <p:spPr>
          <a:xfrm flipV="1">
            <a:off x="3238709" y="8926072"/>
            <a:ext cx="398584" cy="3600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120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矢印: 右 67">
            <a:extLst>
              <a:ext uri="{FF2B5EF4-FFF2-40B4-BE49-F238E27FC236}">
                <a16:creationId xmlns:a16="http://schemas.microsoft.com/office/drawing/2014/main" id="{89527A05-47A2-7A7E-4C53-B4F455ACC32E}"/>
              </a:ext>
            </a:extLst>
          </p:cNvPr>
          <p:cNvSpPr/>
          <p:nvPr/>
        </p:nvSpPr>
        <p:spPr>
          <a:xfrm rot="3226361">
            <a:off x="3157115" y="3435909"/>
            <a:ext cx="2161810" cy="52415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矢印: 右 66">
            <a:extLst>
              <a:ext uri="{FF2B5EF4-FFF2-40B4-BE49-F238E27FC236}">
                <a16:creationId xmlns:a16="http://schemas.microsoft.com/office/drawing/2014/main" id="{BF72FEFF-A948-6DAA-53B6-95C05A44B52A}"/>
              </a:ext>
            </a:extLst>
          </p:cNvPr>
          <p:cNvSpPr/>
          <p:nvPr/>
        </p:nvSpPr>
        <p:spPr>
          <a:xfrm rot="13957762">
            <a:off x="4467440" y="3292691"/>
            <a:ext cx="2467388" cy="525433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矢印: 右 65">
            <a:extLst>
              <a:ext uri="{FF2B5EF4-FFF2-40B4-BE49-F238E27FC236}">
                <a16:creationId xmlns:a16="http://schemas.microsoft.com/office/drawing/2014/main" id="{D1F1CC12-99FE-DC20-D5E4-7F8332545BC6}"/>
              </a:ext>
            </a:extLst>
          </p:cNvPr>
          <p:cNvSpPr/>
          <p:nvPr/>
        </p:nvSpPr>
        <p:spPr>
          <a:xfrm rot="7359812">
            <a:off x="1367994" y="3482503"/>
            <a:ext cx="2205961" cy="52879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6979168F-C96C-5BE5-57F7-C61FB5D7E9FA}"/>
              </a:ext>
            </a:extLst>
          </p:cNvPr>
          <p:cNvGrpSpPr/>
          <p:nvPr/>
        </p:nvGrpSpPr>
        <p:grpSpPr>
          <a:xfrm flipH="1">
            <a:off x="1088777" y="5620929"/>
            <a:ext cx="4317249" cy="1638186"/>
            <a:chOff x="718600" y="7309248"/>
            <a:chExt cx="5435151" cy="1205644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4" name="矢印: 上向き折線 63">
              <a:extLst>
                <a:ext uri="{FF2B5EF4-FFF2-40B4-BE49-F238E27FC236}">
                  <a16:creationId xmlns:a16="http://schemas.microsoft.com/office/drawing/2014/main" id="{4FEC6E40-6335-9ED3-FD3F-DEBF6BBC339F}"/>
                </a:ext>
              </a:extLst>
            </p:cNvPr>
            <p:cNvSpPr/>
            <p:nvPr/>
          </p:nvSpPr>
          <p:spPr>
            <a:xfrm>
              <a:off x="822960" y="7309250"/>
              <a:ext cx="5330791" cy="1205642"/>
            </a:xfrm>
            <a:prstGeom prst="bentUpArrow">
              <a:avLst>
                <a:gd name="adj1" fmla="val 15182"/>
                <a:gd name="adj2" fmla="val 17987"/>
                <a:gd name="adj3" fmla="val 25000"/>
              </a:avLst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C92BB17D-089A-C110-8D54-71A2D3DD4DF6}"/>
                </a:ext>
              </a:extLst>
            </p:cNvPr>
            <p:cNvSpPr/>
            <p:nvPr/>
          </p:nvSpPr>
          <p:spPr>
            <a:xfrm>
              <a:off x="718600" y="7309248"/>
              <a:ext cx="133808" cy="1205642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2BE8CF43-563D-D892-1FE6-0A741CC0F075}"/>
              </a:ext>
            </a:extLst>
          </p:cNvPr>
          <p:cNvGrpSpPr/>
          <p:nvPr/>
        </p:nvGrpSpPr>
        <p:grpSpPr>
          <a:xfrm>
            <a:off x="514350" y="5438818"/>
            <a:ext cx="6343651" cy="3100985"/>
            <a:chOff x="718600" y="7309248"/>
            <a:chExt cx="5420800" cy="120564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0" name="矢印: 上向き折線 59">
              <a:extLst>
                <a:ext uri="{FF2B5EF4-FFF2-40B4-BE49-F238E27FC236}">
                  <a16:creationId xmlns:a16="http://schemas.microsoft.com/office/drawing/2014/main" id="{9BC86F5D-4140-CC28-8D24-F07D86567F9A}"/>
                </a:ext>
              </a:extLst>
            </p:cNvPr>
            <p:cNvSpPr/>
            <p:nvPr/>
          </p:nvSpPr>
          <p:spPr>
            <a:xfrm>
              <a:off x="822960" y="7390046"/>
              <a:ext cx="5316440" cy="1124844"/>
            </a:xfrm>
            <a:prstGeom prst="bentUpArrow">
              <a:avLst>
                <a:gd name="adj1" fmla="val 15182"/>
                <a:gd name="adj2" fmla="val 17987"/>
                <a:gd name="adj3" fmla="val 25000"/>
              </a:avLst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C3128650-8281-E6C8-36E3-7D41858370D5}"/>
                </a:ext>
              </a:extLst>
            </p:cNvPr>
            <p:cNvSpPr/>
            <p:nvPr/>
          </p:nvSpPr>
          <p:spPr>
            <a:xfrm>
              <a:off x="718600" y="7309248"/>
              <a:ext cx="133808" cy="1205642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四角形: メモ 2">
            <a:extLst>
              <a:ext uri="{FF2B5EF4-FFF2-40B4-BE49-F238E27FC236}">
                <a16:creationId xmlns:a16="http://schemas.microsoft.com/office/drawing/2014/main" id="{562FC454-28C7-E132-1A79-21E795DEB0D2}"/>
              </a:ext>
            </a:extLst>
          </p:cNvPr>
          <p:cNvSpPr/>
          <p:nvPr/>
        </p:nvSpPr>
        <p:spPr>
          <a:xfrm>
            <a:off x="0" y="229076"/>
            <a:ext cx="6731762" cy="849630"/>
          </a:xfrm>
          <a:prstGeom prst="foldedCorner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20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800" b="1" dirty="0">
                <a:solidFill>
                  <a:schemeClr val="tx1"/>
                </a:solidFill>
              </a:rPr>
              <a:t>説明会から体験参加までの流れについて</a:t>
            </a:r>
            <a:endParaRPr kumimoji="1" lang="en-US" altLang="ja-JP" sz="2800" b="1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02EE8D3-CAE6-C7D6-2F37-BAC3DDC9144B}"/>
              </a:ext>
            </a:extLst>
          </p:cNvPr>
          <p:cNvSpPr/>
          <p:nvPr/>
        </p:nvSpPr>
        <p:spPr>
          <a:xfrm>
            <a:off x="4915878" y="3161829"/>
            <a:ext cx="1774724" cy="47701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dirty="0">
                <a:solidFill>
                  <a:schemeClr val="bg1"/>
                </a:solidFill>
              </a:rPr>
              <a:t>②説明会の参加申し込み</a:t>
            </a:r>
            <a:endParaRPr kumimoji="1" lang="en-US" altLang="ja-JP" sz="1100" b="1" dirty="0">
              <a:solidFill>
                <a:schemeClr val="bg1"/>
              </a:solidFill>
            </a:endParaRPr>
          </a:p>
          <a:p>
            <a:r>
              <a:rPr kumimoji="1" lang="ja-JP" altLang="en-US" sz="1100" b="1" dirty="0">
                <a:solidFill>
                  <a:schemeClr val="bg1"/>
                </a:solidFill>
              </a:rPr>
              <a:t>⑧</a:t>
            </a:r>
            <a:r>
              <a:rPr kumimoji="1" lang="ja-JP" altLang="en-US" sz="1100" b="1">
                <a:solidFill>
                  <a:schemeClr val="bg1"/>
                </a:solidFill>
              </a:rPr>
              <a:t>感想</a:t>
            </a:r>
            <a:r>
              <a:rPr kumimoji="1" lang="ja-JP" altLang="en-US" sz="1100" b="1" dirty="0">
                <a:solidFill>
                  <a:schemeClr val="bg1"/>
                </a:solidFill>
              </a:rPr>
              <a:t>文の提出</a:t>
            </a: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3B9468CE-D1F9-031D-95B5-399D3BC05F89}"/>
              </a:ext>
            </a:extLst>
          </p:cNvPr>
          <p:cNvGrpSpPr/>
          <p:nvPr/>
        </p:nvGrpSpPr>
        <p:grpSpPr>
          <a:xfrm>
            <a:off x="63119" y="1692552"/>
            <a:ext cx="6731762" cy="3954257"/>
            <a:chOff x="28589" y="2006011"/>
            <a:chExt cx="6828070" cy="3954257"/>
          </a:xfrm>
        </p:grpSpPr>
        <p:sp>
          <p:nvSpPr>
            <p:cNvPr id="37" name="フリーフォーム: 図形 36">
              <a:extLst>
                <a:ext uri="{FF2B5EF4-FFF2-40B4-BE49-F238E27FC236}">
                  <a16:creationId xmlns:a16="http://schemas.microsoft.com/office/drawing/2014/main" id="{9A38FDBF-62B7-8A56-B3CA-1F6A785824EA}"/>
                </a:ext>
              </a:extLst>
            </p:cNvPr>
            <p:cNvSpPr/>
            <p:nvPr/>
          </p:nvSpPr>
          <p:spPr>
            <a:xfrm>
              <a:off x="1824959" y="2006011"/>
              <a:ext cx="3034258" cy="978605"/>
            </a:xfrm>
            <a:custGeom>
              <a:avLst/>
              <a:gdLst>
                <a:gd name="connsiteX0" fmla="*/ 0 w 2856383"/>
                <a:gd name="connsiteY0" fmla="*/ 171383 h 1713830"/>
                <a:gd name="connsiteX1" fmla="*/ 171383 w 2856383"/>
                <a:gd name="connsiteY1" fmla="*/ 0 h 1713830"/>
                <a:gd name="connsiteX2" fmla="*/ 2685000 w 2856383"/>
                <a:gd name="connsiteY2" fmla="*/ 0 h 1713830"/>
                <a:gd name="connsiteX3" fmla="*/ 2856383 w 2856383"/>
                <a:gd name="connsiteY3" fmla="*/ 171383 h 1713830"/>
                <a:gd name="connsiteX4" fmla="*/ 2856383 w 2856383"/>
                <a:gd name="connsiteY4" fmla="*/ 1542447 h 1713830"/>
                <a:gd name="connsiteX5" fmla="*/ 2685000 w 2856383"/>
                <a:gd name="connsiteY5" fmla="*/ 1713830 h 1713830"/>
                <a:gd name="connsiteX6" fmla="*/ 171383 w 2856383"/>
                <a:gd name="connsiteY6" fmla="*/ 1713830 h 1713830"/>
                <a:gd name="connsiteX7" fmla="*/ 0 w 2856383"/>
                <a:gd name="connsiteY7" fmla="*/ 1542447 h 1713830"/>
                <a:gd name="connsiteX8" fmla="*/ 0 w 2856383"/>
                <a:gd name="connsiteY8" fmla="*/ 171383 h 1713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56383" h="1713830">
                  <a:moveTo>
                    <a:pt x="0" y="171383"/>
                  </a:moveTo>
                  <a:cubicBezTo>
                    <a:pt x="0" y="76731"/>
                    <a:pt x="76731" y="0"/>
                    <a:pt x="171383" y="0"/>
                  </a:cubicBezTo>
                  <a:lnTo>
                    <a:pt x="2685000" y="0"/>
                  </a:lnTo>
                  <a:cubicBezTo>
                    <a:pt x="2779652" y="0"/>
                    <a:pt x="2856383" y="76731"/>
                    <a:pt x="2856383" y="171383"/>
                  </a:cubicBezTo>
                  <a:lnTo>
                    <a:pt x="2856383" y="1542447"/>
                  </a:lnTo>
                  <a:cubicBezTo>
                    <a:pt x="2856383" y="1637099"/>
                    <a:pt x="2779652" y="1713830"/>
                    <a:pt x="2685000" y="1713830"/>
                  </a:cubicBezTo>
                  <a:lnTo>
                    <a:pt x="171383" y="1713830"/>
                  </a:lnTo>
                  <a:cubicBezTo>
                    <a:pt x="76731" y="1713830"/>
                    <a:pt x="0" y="1637099"/>
                    <a:pt x="0" y="1542447"/>
                  </a:cubicBezTo>
                  <a:lnTo>
                    <a:pt x="0" y="171383"/>
                  </a:lnTo>
                  <a:close/>
                </a:path>
              </a:pathLst>
            </a:custGeom>
            <a:solidFill>
              <a:srgbClr val="00206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0686" tIns="160686" rIns="160686" bIns="160686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2000" b="1" kern="1200" dirty="0"/>
                <a:t>ボランティアセンター</a:t>
              </a:r>
            </a:p>
          </p:txBody>
        </p:sp>
        <p:sp>
          <p:nvSpPr>
            <p:cNvPr id="39" name="フリーフォーム: 図形 38">
              <a:extLst>
                <a:ext uri="{FF2B5EF4-FFF2-40B4-BE49-F238E27FC236}">
                  <a16:creationId xmlns:a16="http://schemas.microsoft.com/office/drawing/2014/main" id="{D7C54A0A-6ECC-5EE2-E3E1-E26E98F22DD0}"/>
                </a:ext>
              </a:extLst>
            </p:cNvPr>
            <p:cNvSpPr/>
            <p:nvPr/>
          </p:nvSpPr>
          <p:spPr>
            <a:xfrm>
              <a:off x="28589" y="4953440"/>
              <a:ext cx="2856383" cy="978605"/>
            </a:xfrm>
            <a:custGeom>
              <a:avLst/>
              <a:gdLst>
                <a:gd name="connsiteX0" fmla="*/ 0 w 2856383"/>
                <a:gd name="connsiteY0" fmla="*/ 171383 h 1713830"/>
                <a:gd name="connsiteX1" fmla="*/ 171383 w 2856383"/>
                <a:gd name="connsiteY1" fmla="*/ 0 h 1713830"/>
                <a:gd name="connsiteX2" fmla="*/ 2685000 w 2856383"/>
                <a:gd name="connsiteY2" fmla="*/ 0 h 1713830"/>
                <a:gd name="connsiteX3" fmla="*/ 2856383 w 2856383"/>
                <a:gd name="connsiteY3" fmla="*/ 171383 h 1713830"/>
                <a:gd name="connsiteX4" fmla="*/ 2856383 w 2856383"/>
                <a:gd name="connsiteY4" fmla="*/ 1542447 h 1713830"/>
                <a:gd name="connsiteX5" fmla="*/ 2685000 w 2856383"/>
                <a:gd name="connsiteY5" fmla="*/ 1713830 h 1713830"/>
                <a:gd name="connsiteX6" fmla="*/ 171383 w 2856383"/>
                <a:gd name="connsiteY6" fmla="*/ 1713830 h 1713830"/>
                <a:gd name="connsiteX7" fmla="*/ 0 w 2856383"/>
                <a:gd name="connsiteY7" fmla="*/ 1542447 h 1713830"/>
                <a:gd name="connsiteX8" fmla="*/ 0 w 2856383"/>
                <a:gd name="connsiteY8" fmla="*/ 171383 h 1713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56383" h="1713830">
                  <a:moveTo>
                    <a:pt x="0" y="171383"/>
                  </a:moveTo>
                  <a:cubicBezTo>
                    <a:pt x="0" y="76731"/>
                    <a:pt x="76731" y="0"/>
                    <a:pt x="171383" y="0"/>
                  </a:cubicBezTo>
                  <a:lnTo>
                    <a:pt x="2685000" y="0"/>
                  </a:lnTo>
                  <a:cubicBezTo>
                    <a:pt x="2779652" y="0"/>
                    <a:pt x="2856383" y="76731"/>
                    <a:pt x="2856383" y="171383"/>
                  </a:cubicBezTo>
                  <a:lnTo>
                    <a:pt x="2856383" y="1542447"/>
                  </a:lnTo>
                  <a:cubicBezTo>
                    <a:pt x="2856383" y="1637099"/>
                    <a:pt x="2779652" y="1713830"/>
                    <a:pt x="2685000" y="1713830"/>
                  </a:cubicBezTo>
                  <a:lnTo>
                    <a:pt x="171383" y="1713830"/>
                  </a:lnTo>
                  <a:cubicBezTo>
                    <a:pt x="76731" y="1713830"/>
                    <a:pt x="0" y="1637099"/>
                    <a:pt x="0" y="1542447"/>
                  </a:cubicBezTo>
                  <a:lnTo>
                    <a:pt x="0" y="171383"/>
                  </a:lnTo>
                  <a:close/>
                </a:path>
              </a:pathLst>
            </a:custGeom>
            <a:solidFill>
              <a:srgbClr val="00206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0686" tIns="160686" rIns="160686" bIns="160686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2000" b="1" kern="1200" dirty="0"/>
                <a:t>施設・団体</a:t>
              </a:r>
              <a:endParaRPr kumimoji="1" lang="ja-JP" altLang="en-US" sz="2900" b="1" kern="1200" dirty="0"/>
            </a:p>
          </p:txBody>
        </p:sp>
        <p:sp>
          <p:nvSpPr>
            <p:cNvPr id="41" name="フリーフォーム: 図形 40">
              <a:extLst>
                <a:ext uri="{FF2B5EF4-FFF2-40B4-BE49-F238E27FC236}">
                  <a16:creationId xmlns:a16="http://schemas.microsoft.com/office/drawing/2014/main" id="{5FE98D6C-D668-36AE-45B5-09DDA7A4ACAF}"/>
                </a:ext>
              </a:extLst>
            </p:cNvPr>
            <p:cNvSpPr/>
            <p:nvPr/>
          </p:nvSpPr>
          <p:spPr>
            <a:xfrm>
              <a:off x="4000276" y="5019228"/>
              <a:ext cx="2856383" cy="941040"/>
            </a:xfrm>
            <a:custGeom>
              <a:avLst/>
              <a:gdLst>
                <a:gd name="connsiteX0" fmla="*/ 0 w 2856383"/>
                <a:gd name="connsiteY0" fmla="*/ 171383 h 1713830"/>
                <a:gd name="connsiteX1" fmla="*/ 171383 w 2856383"/>
                <a:gd name="connsiteY1" fmla="*/ 0 h 1713830"/>
                <a:gd name="connsiteX2" fmla="*/ 2685000 w 2856383"/>
                <a:gd name="connsiteY2" fmla="*/ 0 h 1713830"/>
                <a:gd name="connsiteX3" fmla="*/ 2856383 w 2856383"/>
                <a:gd name="connsiteY3" fmla="*/ 171383 h 1713830"/>
                <a:gd name="connsiteX4" fmla="*/ 2856383 w 2856383"/>
                <a:gd name="connsiteY4" fmla="*/ 1542447 h 1713830"/>
                <a:gd name="connsiteX5" fmla="*/ 2685000 w 2856383"/>
                <a:gd name="connsiteY5" fmla="*/ 1713830 h 1713830"/>
                <a:gd name="connsiteX6" fmla="*/ 171383 w 2856383"/>
                <a:gd name="connsiteY6" fmla="*/ 1713830 h 1713830"/>
                <a:gd name="connsiteX7" fmla="*/ 0 w 2856383"/>
                <a:gd name="connsiteY7" fmla="*/ 1542447 h 1713830"/>
                <a:gd name="connsiteX8" fmla="*/ 0 w 2856383"/>
                <a:gd name="connsiteY8" fmla="*/ 171383 h 1713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56383" h="1713830">
                  <a:moveTo>
                    <a:pt x="0" y="171383"/>
                  </a:moveTo>
                  <a:cubicBezTo>
                    <a:pt x="0" y="76731"/>
                    <a:pt x="76731" y="0"/>
                    <a:pt x="171383" y="0"/>
                  </a:cubicBezTo>
                  <a:lnTo>
                    <a:pt x="2685000" y="0"/>
                  </a:lnTo>
                  <a:cubicBezTo>
                    <a:pt x="2779652" y="0"/>
                    <a:pt x="2856383" y="76731"/>
                    <a:pt x="2856383" y="171383"/>
                  </a:cubicBezTo>
                  <a:lnTo>
                    <a:pt x="2856383" y="1542447"/>
                  </a:lnTo>
                  <a:cubicBezTo>
                    <a:pt x="2856383" y="1637099"/>
                    <a:pt x="2779652" y="1713830"/>
                    <a:pt x="2685000" y="1713830"/>
                  </a:cubicBezTo>
                  <a:lnTo>
                    <a:pt x="171383" y="1713830"/>
                  </a:lnTo>
                  <a:cubicBezTo>
                    <a:pt x="76731" y="1713830"/>
                    <a:pt x="0" y="1637099"/>
                    <a:pt x="0" y="1542447"/>
                  </a:cubicBezTo>
                  <a:lnTo>
                    <a:pt x="0" y="171383"/>
                  </a:lnTo>
                  <a:close/>
                </a:path>
              </a:pathLst>
            </a:custGeom>
            <a:solidFill>
              <a:srgbClr val="00206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0686" tIns="160686" rIns="160686" bIns="160686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2000" b="1" kern="1200" dirty="0"/>
                <a:t>体験希望者</a:t>
              </a:r>
            </a:p>
          </p:txBody>
        </p:sp>
      </p:grp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2A10CE78-E5CB-C532-62A4-0FBBBD0C1871}"/>
              </a:ext>
            </a:extLst>
          </p:cNvPr>
          <p:cNvSpPr/>
          <p:nvPr/>
        </p:nvSpPr>
        <p:spPr>
          <a:xfrm>
            <a:off x="3563710" y="3793421"/>
            <a:ext cx="1626757" cy="33358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dirty="0">
                <a:solidFill>
                  <a:schemeClr val="bg1"/>
                </a:solidFill>
              </a:rPr>
              <a:t>③説明会＆体験先決定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ED7ADB0A-506F-1F8C-BF6D-C96FCFE2F5F0}"/>
              </a:ext>
            </a:extLst>
          </p:cNvPr>
          <p:cNvSpPr/>
          <p:nvPr/>
        </p:nvSpPr>
        <p:spPr>
          <a:xfrm>
            <a:off x="1441602" y="3793422"/>
            <a:ext cx="1677923" cy="3143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</a:rPr>
              <a:t>④体験者リストを送付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53BDF987-0E54-0064-7AE7-0624A9052108}"/>
              </a:ext>
            </a:extLst>
          </p:cNvPr>
          <p:cNvSpPr/>
          <p:nvPr/>
        </p:nvSpPr>
        <p:spPr>
          <a:xfrm>
            <a:off x="1630062" y="6884874"/>
            <a:ext cx="4234354" cy="5325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dirty="0">
                <a:solidFill>
                  <a:schemeClr val="bg1"/>
                </a:solidFill>
              </a:rPr>
              <a:t>⑤挨拶の電話</a:t>
            </a:r>
            <a:r>
              <a:rPr kumimoji="1" lang="en-US" altLang="ja-JP" sz="1100" b="1" dirty="0">
                <a:solidFill>
                  <a:schemeClr val="bg1"/>
                </a:solidFill>
              </a:rPr>
              <a:t>+</a:t>
            </a:r>
            <a:r>
              <a:rPr kumimoji="1" lang="ja-JP" altLang="en-US" sz="1100" b="1" dirty="0">
                <a:solidFill>
                  <a:schemeClr val="bg1"/>
                </a:solidFill>
              </a:rPr>
              <a:t>オリエンテーション日程調整</a:t>
            </a:r>
            <a:r>
              <a:rPr kumimoji="1" lang="en-US" altLang="ja-JP" sz="1100" b="1" dirty="0">
                <a:solidFill>
                  <a:schemeClr val="bg1"/>
                </a:solidFill>
              </a:rPr>
              <a:t>※</a:t>
            </a:r>
            <a:r>
              <a:rPr kumimoji="1" lang="ja-JP" altLang="en-US" sz="1100" b="1" dirty="0">
                <a:solidFill>
                  <a:schemeClr val="bg1"/>
                </a:solidFill>
              </a:rPr>
              <a:t>必要な場合のみ</a:t>
            </a:r>
            <a:endParaRPr kumimoji="1" lang="en-US" altLang="ja-JP" sz="1100" b="1" dirty="0">
              <a:solidFill>
                <a:schemeClr val="bg1"/>
              </a:solidFill>
            </a:endParaRPr>
          </a:p>
          <a:p>
            <a:r>
              <a:rPr kumimoji="1" lang="ja-JP" altLang="en-US" sz="1100" b="1" dirty="0">
                <a:solidFill>
                  <a:schemeClr val="bg1"/>
                </a:solidFill>
              </a:rPr>
              <a:t>⑦ボランティア体験実施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C1CD470E-25A7-337C-31D5-4D9B1E13B75F}"/>
              </a:ext>
            </a:extLst>
          </p:cNvPr>
          <p:cNvSpPr/>
          <p:nvPr/>
        </p:nvSpPr>
        <p:spPr>
          <a:xfrm>
            <a:off x="2512773" y="8024057"/>
            <a:ext cx="1966714" cy="51574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</a:rPr>
              <a:t>⑥オリエンテーション実施</a:t>
            </a:r>
            <a:endParaRPr kumimoji="1" lang="en-US" altLang="ja-JP" sz="1100" b="1" dirty="0">
              <a:solidFill>
                <a:schemeClr val="bg1"/>
              </a:solidFill>
            </a:endParaRPr>
          </a:p>
          <a:p>
            <a:r>
              <a:rPr kumimoji="1" lang="en-US" altLang="ja-JP" sz="1100" b="1" dirty="0">
                <a:solidFill>
                  <a:schemeClr val="bg1"/>
                </a:solidFill>
              </a:rPr>
              <a:t>     ※</a:t>
            </a:r>
            <a:r>
              <a:rPr kumimoji="1" lang="ja-JP" altLang="en-US" sz="1100" b="1" dirty="0">
                <a:solidFill>
                  <a:schemeClr val="bg1"/>
                </a:solidFill>
              </a:rPr>
              <a:t>必要な場合のみ</a:t>
            </a:r>
            <a:endParaRPr kumimoji="1" lang="en-US" altLang="ja-JP" sz="1100" b="1" dirty="0">
              <a:solidFill>
                <a:schemeClr val="bg1"/>
              </a:solidFill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F9ED9E40-043C-6B2F-99FF-5BAC1C13B7AD}"/>
              </a:ext>
            </a:extLst>
          </p:cNvPr>
          <p:cNvSpPr/>
          <p:nvPr/>
        </p:nvSpPr>
        <p:spPr>
          <a:xfrm>
            <a:off x="266312" y="8683681"/>
            <a:ext cx="4690725" cy="5366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７月上旬より体験者リスト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情報提供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の送付が始まります。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体験者より電話がない場合は当センターまでご連絡ください。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F36B61F2-4AB1-8161-37B1-1B90F43E5B84}"/>
              </a:ext>
            </a:extLst>
          </p:cNvPr>
          <p:cNvSpPr/>
          <p:nvPr/>
        </p:nvSpPr>
        <p:spPr>
          <a:xfrm>
            <a:off x="58519" y="1222319"/>
            <a:ext cx="3613150" cy="494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フロー図</a:t>
            </a:r>
            <a:r>
              <a: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6FB7FE9F-583F-B0B1-0E00-62220766C6A4}"/>
              </a:ext>
            </a:extLst>
          </p:cNvPr>
          <p:cNvSpPr/>
          <p:nvPr/>
        </p:nvSpPr>
        <p:spPr>
          <a:xfrm rot="7642238" flipH="1">
            <a:off x="-217574" y="3263753"/>
            <a:ext cx="2467388" cy="525433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81AEEA8-2439-C3A7-39BA-DACE335CCD6C}"/>
              </a:ext>
            </a:extLst>
          </p:cNvPr>
          <p:cNvSpPr/>
          <p:nvPr/>
        </p:nvSpPr>
        <p:spPr>
          <a:xfrm>
            <a:off x="293541" y="3044968"/>
            <a:ext cx="1915204" cy="3143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</a:rPr>
              <a:t>①受け入れ調査票を提出</a:t>
            </a:r>
          </a:p>
        </p:txBody>
      </p:sp>
    </p:spTree>
    <p:extLst>
      <p:ext uri="{BB962C8B-B14F-4D97-AF65-F5344CB8AC3E}">
        <p14:creationId xmlns:p14="http://schemas.microsoft.com/office/powerpoint/2010/main" val="668210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548</TotalTime>
  <Words>324</Words>
  <Application>Microsoft Office PowerPoint</Application>
  <PresentationFormat>A4 210 x 297 mm</PresentationFormat>
  <Paragraphs>42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林 浩平</dc:creator>
  <cp:lastModifiedBy>近藤　聖苑</cp:lastModifiedBy>
  <cp:revision>49</cp:revision>
  <cp:lastPrinted>2025-04-10T06:41:51Z</cp:lastPrinted>
  <dcterms:created xsi:type="dcterms:W3CDTF">2024-02-24T06:05:14Z</dcterms:created>
  <dcterms:modified xsi:type="dcterms:W3CDTF">2025-04-15T07:43:28Z</dcterms:modified>
</cp:coreProperties>
</file>